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882CE-9F25-4A40-B4D0-3B0D80E2659C}" type="datetimeFigureOut">
              <a:rPr lang="en-US" smtClean="0"/>
              <a:t>24-Apr-17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3500F-DAB2-4543-A591-B4F44573B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6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4E4E5-DF05-42C1-9D38-A03C4FF8DB41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49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4979B65-AE3C-4715-800F-7568E6315CEE}" type="slidenum">
              <a:rPr lang="en-US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31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69510D5-9404-4A27-BB24-41895C4F6A8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9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3D5B5E1-A601-425C-955A-29E8465F43B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81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5DFCDA1-7258-4BC2-B4EB-3372F84EA51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7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AFB6-A1CA-42AB-BFD1-09D874C3BB07}" type="datetimeFigureOut">
              <a:rPr lang="en-US" smtClean="0"/>
              <a:t>24-Apr-17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8676B308-8E3A-492B-86AC-65EA442F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9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AFB6-A1CA-42AB-BFD1-09D874C3BB07}" type="datetimeFigureOut">
              <a:rPr lang="en-US" smtClean="0"/>
              <a:t>24-Apr-17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8676B308-8E3A-492B-86AC-65EA442F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95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AFB6-A1CA-42AB-BFD1-09D874C3BB07}" type="datetimeFigureOut">
              <a:rPr lang="en-US" smtClean="0"/>
              <a:t>24-Apr-17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8676B308-8E3A-492B-86AC-65EA442F93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4959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AFB6-A1CA-42AB-BFD1-09D874C3BB07}" type="datetimeFigureOut">
              <a:rPr lang="en-US" smtClean="0"/>
              <a:t>24-Apr-17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8676B308-8E3A-492B-86AC-65EA442F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95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AFB6-A1CA-42AB-BFD1-09D874C3BB07}" type="datetimeFigureOut">
              <a:rPr lang="en-US" smtClean="0"/>
              <a:t>24-Apr-17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8676B308-8E3A-492B-86AC-65EA442F93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6827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AFB6-A1CA-42AB-BFD1-09D874C3BB07}" type="datetimeFigureOut">
              <a:rPr lang="en-US" smtClean="0"/>
              <a:t>24-Apr-17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8676B308-8E3A-492B-86AC-65EA442F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98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AFB6-A1CA-42AB-BFD1-09D874C3BB07}" type="datetimeFigureOut">
              <a:rPr lang="en-US" smtClean="0"/>
              <a:t>24-Apr-17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6B308-8E3A-492B-86AC-65EA442F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60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AFB6-A1CA-42AB-BFD1-09D874C3BB07}" type="datetimeFigureOut">
              <a:rPr lang="en-US" smtClean="0"/>
              <a:t>24-Apr-17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6B308-8E3A-492B-86AC-65EA442F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4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41910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676400"/>
            <a:ext cx="43053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676400"/>
            <a:ext cx="43053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4038600"/>
            <a:ext cx="43053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627B4D-2077-447B-8D73-063760B0943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2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AFB6-A1CA-42AB-BFD1-09D874C3BB07}" type="datetimeFigureOut">
              <a:rPr lang="en-US" smtClean="0"/>
              <a:t>24-Apr-17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6B308-8E3A-492B-86AC-65EA442F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12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AFB6-A1CA-42AB-BFD1-09D874C3BB07}" type="datetimeFigureOut">
              <a:rPr lang="en-US" smtClean="0"/>
              <a:t>24-Apr-17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8676B308-8E3A-492B-86AC-65EA442F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70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AFB6-A1CA-42AB-BFD1-09D874C3BB07}" type="datetimeFigureOut">
              <a:rPr lang="en-US" smtClean="0"/>
              <a:t>24-Apr-17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8676B308-8E3A-492B-86AC-65EA442F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20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AFB6-A1CA-42AB-BFD1-09D874C3BB07}" type="datetimeFigureOut">
              <a:rPr lang="en-US" smtClean="0"/>
              <a:t>24-Apr-17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8676B308-8E3A-492B-86AC-65EA442F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41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AFB6-A1CA-42AB-BFD1-09D874C3BB07}" type="datetimeFigureOut">
              <a:rPr lang="en-US" smtClean="0"/>
              <a:t>24-Apr-17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6B308-8E3A-492B-86AC-65EA442F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22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AFB6-A1CA-42AB-BFD1-09D874C3BB07}" type="datetimeFigureOut">
              <a:rPr lang="en-US" smtClean="0"/>
              <a:t>24-Apr-17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6B308-8E3A-492B-86AC-65EA442F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68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AFB6-A1CA-42AB-BFD1-09D874C3BB07}" type="datetimeFigureOut">
              <a:rPr lang="en-US" smtClean="0"/>
              <a:t>24-Apr-17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6B308-8E3A-492B-86AC-65EA442F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69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AFB6-A1CA-42AB-BFD1-09D874C3BB07}" type="datetimeFigureOut">
              <a:rPr lang="en-US" smtClean="0"/>
              <a:t>24-Apr-17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8676B308-8E3A-492B-86AC-65EA442F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7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5AFB6-A1CA-42AB-BFD1-09D874C3BB07}" type="datetimeFigureOut">
              <a:rPr lang="en-US" smtClean="0"/>
              <a:t>24-Apr-17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676B308-8E3A-492B-86AC-65EA442F9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9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upport.twitter.com/articles/164083-what-is-a-timelin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12</a:t>
            </a:r>
            <a:br>
              <a:rPr lang="en-US" dirty="0"/>
            </a:br>
            <a:r>
              <a:rPr lang="en-US" dirty="0"/>
              <a:t>Social Media and its Impacts on Society (continued)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B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954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Personal Pages</a:t>
            </a:r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600200"/>
            <a:ext cx="7063904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905000" y="5791200"/>
            <a:ext cx="3244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eorgia" pitchFamily="18" charset="0"/>
              </a:rPr>
              <a:t>facebook.com/jasonrhodephd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B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9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Organization Pages</a:t>
            </a:r>
          </a:p>
        </p:txBody>
      </p:sp>
      <p:pic>
        <p:nvPicPr>
          <p:cNvPr id="5" name="Content Placeholder 3" descr="Screen Shot 2011-11-16 at 3.50.38 PM.png"/>
          <p:cNvPicPr>
            <a:picLocks noGrp="1" noChangeAspect="1"/>
          </p:cNvPicPr>
          <p:nvPr>
            <p:ph idx="1"/>
          </p:nvPr>
        </p:nvPicPr>
        <p:blipFill>
          <a:blip r:embed="rId3"/>
          <a:srcRect t="-2899" b="-2899"/>
          <a:stretch>
            <a:fillRect/>
          </a:stretch>
        </p:blipFill>
        <p:spPr>
          <a:xfrm>
            <a:off x="1828800" y="1295400"/>
            <a:ext cx="7239000" cy="4289802"/>
          </a:xfrm>
        </p:spPr>
      </p:pic>
      <p:sp>
        <p:nvSpPr>
          <p:cNvPr id="6" name="Rectangle 5"/>
          <p:cNvSpPr/>
          <p:nvPr/>
        </p:nvSpPr>
        <p:spPr>
          <a:xfrm>
            <a:off x="1752600" y="5943600"/>
            <a:ext cx="2358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eorgia" pitchFamily="18" charset="0"/>
              </a:rPr>
              <a:t>facebook.com/facdev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B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Events</a:t>
            </a:r>
          </a:p>
        </p:txBody>
      </p:sp>
      <p:pic>
        <p:nvPicPr>
          <p:cNvPr id="5" name="Content Placeholder 3" descr="Screen Shot 2011-11-16 at 3.54.14 PM.png"/>
          <p:cNvPicPr>
            <a:picLocks noGrp="1" noChangeAspect="1"/>
          </p:cNvPicPr>
          <p:nvPr>
            <p:ph idx="1"/>
          </p:nvPr>
        </p:nvPicPr>
        <p:blipFill>
          <a:blip r:embed="rId3"/>
          <a:srcRect l="-14783" r="-14783"/>
          <a:stretch>
            <a:fillRect/>
          </a:stretch>
        </p:blipFill>
        <p:spPr>
          <a:xfrm>
            <a:off x="1295400" y="1371600"/>
            <a:ext cx="7637645" cy="4525963"/>
          </a:xfrm>
        </p:spPr>
      </p:pic>
      <p:sp>
        <p:nvSpPr>
          <p:cNvPr id="6" name="Rectangle 5"/>
          <p:cNvSpPr/>
          <p:nvPr/>
        </p:nvSpPr>
        <p:spPr>
          <a:xfrm>
            <a:off x="2133600" y="6172200"/>
            <a:ext cx="2356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eorgia" pitchFamily="18" charset="0"/>
              </a:rPr>
              <a:t>facebook.com/events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B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430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Groups vs. Pages</a:t>
            </a:r>
          </a:p>
        </p:txBody>
      </p:sp>
      <p:sp>
        <p:nvSpPr>
          <p:cNvPr id="11" name="Text Placeholder 10"/>
          <p:cNvSpPr txBox="1">
            <a:spLocks noGrp="1"/>
          </p:cNvSpPr>
          <p:nvPr>
            <p:ph type="body" idx="1"/>
          </p:nvPr>
        </p:nvSpPr>
        <p:spPr>
          <a:xfrm>
            <a:off x="2133600" y="1600200"/>
            <a:ext cx="289718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00" dirty="0">
                <a:latin typeface="Georgia" pitchFamily="18" charset="0"/>
                <a:cs typeface="Arial" pitchFamily="34" charset="0"/>
              </a:rPr>
              <a:t>Facebook Groups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828800" y="2057400"/>
            <a:ext cx="4040188" cy="3951288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eorgia" pitchFamily="18" charset="0"/>
              </a:rPr>
              <a:t>No updates</a:t>
            </a:r>
          </a:p>
          <a:p>
            <a:pPr>
              <a:defRPr/>
            </a:pPr>
            <a:r>
              <a:rPr lang="en-US" dirty="0">
                <a:latin typeface="Georgia" pitchFamily="18" charset="0"/>
              </a:rPr>
              <a:t>No applications</a:t>
            </a:r>
          </a:p>
          <a:p>
            <a:pPr>
              <a:defRPr/>
            </a:pPr>
            <a:r>
              <a:rPr lang="en-US" dirty="0">
                <a:latin typeface="Georgia" pitchFamily="18" charset="0"/>
              </a:rPr>
              <a:t>No usage stats</a:t>
            </a:r>
          </a:p>
          <a:p>
            <a:pPr>
              <a:defRPr/>
            </a:pPr>
            <a:r>
              <a:rPr lang="en-US" dirty="0">
                <a:latin typeface="Georgia" pitchFamily="18" charset="0"/>
              </a:rPr>
              <a:t>Open, closed, or secret</a:t>
            </a:r>
          </a:p>
          <a:p>
            <a:pPr>
              <a:defRPr/>
            </a:pPr>
            <a:r>
              <a:rPr lang="en-US" dirty="0">
                <a:latin typeface="Georgia" pitchFamily="18" charset="0"/>
              </a:rPr>
              <a:t>Not indexed by external search engines like Google</a:t>
            </a:r>
          </a:p>
          <a:p>
            <a:endParaRPr lang="en-US" dirty="0"/>
          </a:p>
        </p:txBody>
      </p:sp>
      <p:sp>
        <p:nvSpPr>
          <p:cNvPr id="12" name="Text Placeholder 11"/>
          <p:cNvSpPr txBox="1">
            <a:spLocks noGrp="1"/>
          </p:cNvSpPr>
          <p:nvPr>
            <p:ph type="body" sz="quarter" idx="3"/>
          </p:nvPr>
        </p:nvSpPr>
        <p:spPr>
          <a:xfrm>
            <a:off x="5791200" y="1600200"/>
            <a:ext cx="297497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00" dirty="0">
                <a:latin typeface="Georgia" pitchFamily="18" charset="0"/>
                <a:cs typeface="Arial" pitchFamily="34" charset="0"/>
              </a:rPr>
              <a:t>Facebook Pages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5410200" y="1981200"/>
            <a:ext cx="4041775" cy="39512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Georgia" pitchFamily="18" charset="0"/>
              </a:rPr>
              <a:t>Updates directly to user news feeds</a:t>
            </a:r>
          </a:p>
          <a:p>
            <a:pPr>
              <a:defRPr/>
            </a:pPr>
            <a:r>
              <a:rPr lang="en-US" dirty="0">
                <a:latin typeface="Georgia" pitchFamily="18" charset="0"/>
              </a:rPr>
              <a:t>Can add many applications</a:t>
            </a:r>
          </a:p>
          <a:p>
            <a:pPr>
              <a:defRPr/>
            </a:pPr>
            <a:r>
              <a:rPr lang="en-US" dirty="0">
                <a:latin typeface="Georgia" pitchFamily="18" charset="0"/>
              </a:rPr>
              <a:t>Usage stats including visitors per day</a:t>
            </a:r>
          </a:p>
          <a:p>
            <a:pPr>
              <a:defRPr/>
            </a:pPr>
            <a:r>
              <a:rPr lang="en-US" dirty="0">
                <a:latin typeface="Georgia" pitchFamily="18" charset="0"/>
              </a:rPr>
              <a:t>Public</a:t>
            </a:r>
          </a:p>
          <a:p>
            <a:pPr>
              <a:defRPr/>
            </a:pPr>
            <a:r>
              <a:rPr lang="en-US" dirty="0">
                <a:latin typeface="Georgia" pitchFamily="18" charset="0"/>
              </a:rPr>
              <a:t>Indexed by external search engines like Google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B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7800" y="381000"/>
            <a:ext cx="8229600" cy="1143000"/>
          </a:xfrm>
        </p:spPr>
        <p:txBody>
          <a:bodyPr/>
          <a:lstStyle/>
          <a:p>
            <a:r>
              <a:rPr lang="en-US" dirty="0">
                <a:latin typeface="Georgia" pitchFamily="18" charset="0"/>
              </a:rPr>
              <a:t>Fans vs. Friends</a:t>
            </a:r>
          </a:p>
        </p:txBody>
      </p:sp>
      <p:sp>
        <p:nvSpPr>
          <p:cNvPr id="8" name="Text Placeholder 7"/>
          <p:cNvSpPr txBox="1">
            <a:spLocks noGrp="1"/>
          </p:cNvSpPr>
          <p:nvPr>
            <p:ph type="body" idx="1"/>
          </p:nvPr>
        </p:nvSpPr>
        <p:spPr>
          <a:xfrm>
            <a:off x="2057400" y="1752600"/>
            <a:ext cx="2819400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00" dirty="0">
                <a:latin typeface="Georgia" pitchFamily="18" charset="0"/>
                <a:cs typeface="Arial" pitchFamily="34" charset="0"/>
              </a:rPr>
              <a:t>Facebook Fans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76400" y="2133600"/>
            <a:ext cx="3581400" cy="3352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Georgia" pitchFamily="18" charset="0"/>
              </a:rPr>
              <a:t>Can view any public posts to a public Page Wall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eorgia" pitchFamily="18" charset="0"/>
              </a:rPr>
              <a:t>Status updates posted to a Page appear in Fans</a:t>
            </a:r>
            <a:r>
              <a:rPr lang="en-US" altLang="en-US" dirty="0">
                <a:latin typeface="Georgia" pitchFamily="18" charset="0"/>
              </a:rPr>
              <a:t>’</a:t>
            </a:r>
            <a:r>
              <a:rPr lang="en-US" dirty="0">
                <a:latin typeface="Georgia" pitchFamily="18" charset="0"/>
              </a:rPr>
              <a:t> news feed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eorgia" pitchFamily="18" charset="0"/>
              </a:rPr>
              <a:t>Acquaintances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eorgia" pitchFamily="18" charset="0"/>
              </a:rPr>
              <a:t>Can post to Page Wall</a:t>
            </a:r>
          </a:p>
          <a:p>
            <a:endParaRPr lang="en-US" dirty="0"/>
          </a:p>
        </p:txBody>
      </p:sp>
      <p:sp>
        <p:nvSpPr>
          <p:cNvPr id="9" name="Text Placeholder 8"/>
          <p:cNvSpPr txBox="1">
            <a:spLocks noGrp="1"/>
          </p:cNvSpPr>
          <p:nvPr>
            <p:ph type="body" sz="quarter" idx="3"/>
          </p:nvPr>
        </p:nvSpPr>
        <p:spPr>
          <a:xfrm>
            <a:off x="5562600" y="1752600"/>
            <a:ext cx="2895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00" dirty="0">
                <a:latin typeface="Georgia" pitchFamily="18" charset="0"/>
                <a:cs typeface="Arial" pitchFamily="34" charset="0"/>
              </a:rPr>
              <a:t>Facebook Friends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5102225" y="2133600"/>
            <a:ext cx="4041775" cy="39512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Georgia" pitchFamily="18" charset="0"/>
              </a:rPr>
              <a:t>Can view posts to a Friend</a:t>
            </a:r>
            <a:r>
              <a:rPr lang="en-US" altLang="en-US" dirty="0">
                <a:latin typeface="Georgia" pitchFamily="18" charset="0"/>
              </a:rPr>
              <a:t>’</a:t>
            </a:r>
            <a:r>
              <a:rPr lang="en-US" dirty="0">
                <a:latin typeface="Georgia" pitchFamily="18" charset="0"/>
              </a:rPr>
              <a:t>s Wall as set via user</a:t>
            </a:r>
            <a:r>
              <a:rPr lang="en-US" altLang="en-US" dirty="0">
                <a:latin typeface="Georgia" pitchFamily="18" charset="0"/>
              </a:rPr>
              <a:t>’</a:t>
            </a:r>
            <a:r>
              <a:rPr lang="en-US" dirty="0">
                <a:latin typeface="Georgia" pitchFamily="18" charset="0"/>
              </a:rPr>
              <a:t>s privacy settings 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eorgia" pitchFamily="18" charset="0"/>
              </a:rPr>
              <a:t>Status updates posted to a Profile appear in Friends</a:t>
            </a:r>
            <a:r>
              <a:rPr lang="en-US" altLang="en-US" dirty="0">
                <a:latin typeface="Georgia" pitchFamily="18" charset="0"/>
              </a:rPr>
              <a:t>’</a:t>
            </a:r>
            <a:r>
              <a:rPr lang="en-US" dirty="0">
                <a:latin typeface="Georgia" pitchFamily="18" charset="0"/>
              </a:rPr>
              <a:t> news feed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eorgia" pitchFamily="18" charset="0"/>
              </a:rPr>
              <a:t>Personal friends &amp; family members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eorgia" pitchFamily="18" charset="0"/>
              </a:rPr>
              <a:t>Can post to Friend</a:t>
            </a:r>
            <a:r>
              <a:rPr lang="en-US" altLang="en-US" dirty="0">
                <a:latin typeface="Georgia" pitchFamily="18" charset="0"/>
              </a:rPr>
              <a:t>’</a:t>
            </a:r>
            <a:r>
              <a:rPr lang="en-US" dirty="0">
                <a:latin typeface="Georgia" pitchFamily="18" charset="0"/>
              </a:rPr>
              <a:t>s Wall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B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457200"/>
            <a:ext cx="8229600" cy="1143000"/>
          </a:xfrm>
        </p:spPr>
        <p:txBody>
          <a:bodyPr/>
          <a:lstStyle/>
          <a:p>
            <a:r>
              <a:rPr lang="en-US" sz="4000" dirty="0">
                <a:latin typeface="Georgia" pitchFamily="18" charset="0"/>
              </a:rPr>
              <a:t>Create a Page</a:t>
            </a:r>
          </a:p>
        </p:txBody>
      </p:sp>
      <p:pic>
        <p:nvPicPr>
          <p:cNvPr id="5" name="Content Placeholder 5" descr="Screen Shot 2011-11-16 at 3.59.56 PM.png"/>
          <p:cNvPicPr>
            <a:picLocks noGrp="1" noChangeAspect="1"/>
          </p:cNvPicPr>
          <p:nvPr>
            <p:ph idx="1"/>
          </p:nvPr>
        </p:nvPicPr>
        <p:blipFill>
          <a:blip r:embed="rId3"/>
          <a:srcRect t="8473" b="8473"/>
          <a:stretch>
            <a:fillRect/>
          </a:stretch>
        </p:blipFill>
        <p:spPr>
          <a:xfrm>
            <a:off x="1828800" y="1676400"/>
            <a:ext cx="6737461" cy="3992563"/>
          </a:xfrm>
        </p:spPr>
      </p:pic>
      <p:sp>
        <p:nvSpPr>
          <p:cNvPr id="6" name="Rectangle 5"/>
          <p:cNvSpPr/>
          <p:nvPr/>
        </p:nvSpPr>
        <p:spPr>
          <a:xfrm>
            <a:off x="1905000" y="5867400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eorgia" pitchFamily="18" charset="0"/>
              </a:rPr>
              <a:t>facebook.com/pages/create.php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B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Create a Group</a:t>
            </a:r>
          </a:p>
        </p:txBody>
      </p:sp>
      <p:pic>
        <p:nvPicPr>
          <p:cNvPr id="5" name="Content Placeholder 5" descr="Screen Shot 2011-11-16 at 3.59.56 PM.png"/>
          <p:cNvPicPr>
            <a:picLocks noGrp="1" noChangeAspect="1"/>
          </p:cNvPicPr>
          <p:nvPr>
            <p:ph idx="1"/>
          </p:nvPr>
        </p:nvPicPr>
        <p:blipFill>
          <a:blip r:embed="rId3"/>
          <a:srcRect t="8473" b="8473"/>
          <a:stretch>
            <a:fillRect/>
          </a:stretch>
        </p:blipFill>
        <p:spPr>
          <a:xfrm>
            <a:off x="1804988" y="1371600"/>
            <a:ext cx="7072324" cy="4191000"/>
          </a:xfrm>
        </p:spPr>
      </p:pic>
      <p:sp>
        <p:nvSpPr>
          <p:cNvPr id="6" name="Rectangle 5"/>
          <p:cNvSpPr/>
          <p:nvPr/>
        </p:nvSpPr>
        <p:spPr>
          <a:xfrm>
            <a:off x="1905000" y="5791200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eorgia" pitchFamily="18" charset="0"/>
              </a:rPr>
              <a:t>facebook.com/groups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B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Create an Event</a:t>
            </a:r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828800" y="1676400"/>
            <a:ext cx="6793651" cy="3326984"/>
          </a:xfrm>
        </p:spPr>
      </p:pic>
      <p:sp>
        <p:nvSpPr>
          <p:cNvPr id="6" name="Rectangle 5"/>
          <p:cNvSpPr/>
          <p:nvPr/>
        </p:nvSpPr>
        <p:spPr>
          <a:xfrm>
            <a:off x="2057400" y="5105400"/>
            <a:ext cx="3086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eorgia" pitchFamily="18" charset="0"/>
              </a:rPr>
              <a:t>facebook.com/events/create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B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9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Facebook Help Center</a:t>
            </a:r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905000" y="1752600"/>
            <a:ext cx="6695106" cy="3618610"/>
          </a:xfrm>
        </p:spPr>
      </p:pic>
      <p:sp>
        <p:nvSpPr>
          <p:cNvPr id="9" name="Rectangle 8"/>
          <p:cNvSpPr/>
          <p:nvPr/>
        </p:nvSpPr>
        <p:spPr>
          <a:xfrm>
            <a:off x="1828800" y="5791200"/>
            <a:ext cx="21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eorgia" pitchFamily="18" charset="0"/>
              </a:rPr>
              <a:t>facebook.com/help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Brothers" charset="0"/>
              </a:rPr>
              <a:t>Twitter</a:t>
            </a:r>
          </a:p>
        </p:txBody>
      </p:sp>
      <p:pic>
        <p:nvPicPr>
          <p:cNvPr id="2560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2038350"/>
            <a:ext cx="8229600" cy="3086100"/>
          </a:xfrm>
        </p:spPr>
      </p:pic>
      <p:sp>
        <p:nvSpPr>
          <p:cNvPr id="5125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92875"/>
            <a:ext cx="2133600" cy="365125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4871E61-095B-44C8-AE22-64D01F212F15}" type="slidenum">
              <a:rPr lang="en-US" sz="1400">
                <a:solidFill>
                  <a:schemeClr val="bg1"/>
                </a:solidFill>
              </a:rPr>
              <a:pPr/>
              <a:t>19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604" name="Slide Number Placeholder 4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DABE40FA-5ED7-4E04-8E69-2ED93AE63CBC}" type="slidenum">
              <a:rPr lang="en-US" sz="1400">
                <a:solidFill>
                  <a:srgbClr val="898989"/>
                </a:solidFill>
              </a:rPr>
              <a:pPr algn="r"/>
              <a:t>19</a:t>
            </a:fld>
            <a:endParaRPr lang="en-US" sz="14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Brothers" charset="0"/>
              </a:rPr>
              <a:t>Facebook</a:t>
            </a:r>
          </a:p>
        </p:txBody>
      </p:sp>
      <p:pic>
        <p:nvPicPr>
          <p:cNvPr id="6149" name="Content Placeholder 4" descr="facebook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19550" y="3565525"/>
            <a:ext cx="2438400" cy="914400"/>
          </a:xfrm>
        </p:spPr>
      </p:pic>
      <p:sp>
        <p:nvSpPr>
          <p:cNvPr id="5125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92875"/>
            <a:ext cx="2133600" cy="365125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7D399E2-505A-4DC6-9DB3-CFC60A7FBE91}" type="slidenum">
              <a:rPr lang="en-US" sz="1400">
                <a:solidFill>
                  <a:schemeClr val="bg1"/>
                </a:solidFill>
              </a:rPr>
              <a:pPr/>
              <a:t>2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48" name="Slide Number Placeholder 4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6E1244CF-7789-49D5-B462-D22B9E1CABBC}" type="slidenum">
              <a:rPr lang="en-US" sz="1400">
                <a:solidFill>
                  <a:srgbClr val="898989"/>
                </a:solidFill>
              </a:rPr>
              <a:pPr algn="r"/>
              <a:t>2</a:t>
            </a:fld>
            <a:endParaRPr lang="en-US" sz="1400" dirty="0">
              <a:solidFill>
                <a:srgbClr val="89898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9400" y="6324600"/>
            <a:ext cx="441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www.niu.edu/stuaff/division_employee.../</a:t>
            </a:r>
            <a:r>
              <a:rPr lang="en-US" sz="1100" b="1" dirty="0"/>
              <a:t>Social</a:t>
            </a:r>
            <a:r>
              <a:rPr lang="en-US" sz="1100" dirty="0"/>
              <a:t>_</a:t>
            </a:r>
            <a:r>
              <a:rPr lang="en-US" sz="1100" b="1" dirty="0"/>
              <a:t>Media</a:t>
            </a:r>
            <a:r>
              <a:rPr lang="en-US" sz="1100" dirty="0"/>
              <a:t>_</a:t>
            </a:r>
            <a:r>
              <a:rPr lang="en-US" sz="1100" b="1" dirty="0"/>
              <a:t>101</a:t>
            </a:r>
            <a:r>
              <a:rPr lang="en-US" sz="1100" dirty="0"/>
              <a:t>.ppt‎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Twitter Described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905001"/>
            <a:ext cx="6477000" cy="3581400"/>
          </a:xfrm>
        </p:spPr>
        <p:txBody>
          <a:bodyPr/>
          <a:lstStyle/>
          <a:p>
            <a:pPr>
              <a:buNone/>
            </a:pPr>
            <a:r>
              <a:rPr lang="en-US" dirty="0"/>
              <a:t> </a:t>
            </a:r>
            <a:r>
              <a:rPr lang="en-US" altLang="en-US" sz="2400" dirty="0">
                <a:latin typeface="Georgia" pitchFamily="18" charset="0"/>
              </a:rPr>
              <a:t>“</a:t>
            </a:r>
            <a:r>
              <a:rPr lang="en-US" sz="2400" dirty="0">
                <a:latin typeface="Georgia" pitchFamily="18" charset="0"/>
              </a:rPr>
              <a:t>Part blog, part social networking site, and part cell phone/IM tool. It is designed to let users describe what they are doing or thinking at a given moment, in 140 characters or less</a:t>
            </a:r>
            <a:r>
              <a:rPr lang="en-US" altLang="en-US" sz="2400" dirty="0">
                <a:latin typeface="Georgia" pitchFamily="18" charset="0"/>
              </a:rPr>
              <a:t>”</a:t>
            </a:r>
            <a:r>
              <a:rPr lang="en-US" sz="2400" dirty="0">
                <a:latin typeface="Georgia" pitchFamily="18" charset="0"/>
              </a:rPr>
              <a:t> </a:t>
            </a:r>
          </a:p>
          <a:p>
            <a:pPr>
              <a:buNone/>
            </a:pPr>
            <a:r>
              <a:rPr lang="en-US" sz="2400" dirty="0">
                <a:latin typeface="Georgia" pitchFamily="18" charset="0"/>
              </a:rPr>
              <a:t>							</a:t>
            </a:r>
          </a:p>
          <a:p>
            <a:pPr>
              <a:buNone/>
            </a:pPr>
            <a:r>
              <a:rPr lang="en-US" sz="2400" dirty="0">
                <a:latin typeface="Georgia" pitchFamily="18" charset="0"/>
              </a:rPr>
              <a:t>	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Twitter Search</a:t>
            </a:r>
          </a:p>
        </p:txBody>
      </p:sp>
      <p:pic>
        <p:nvPicPr>
          <p:cNvPr id="5" name="Content Placeholder 6" descr="Screen shot 2011-01-24 at 2.28.12 PM.png"/>
          <p:cNvPicPr>
            <a:picLocks noGrp="1" noChangeAspect="1"/>
          </p:cNvPicPr>
          <p:nvPr>
            <p:ph idx="1"/>
          </p:nvPr>
        </p:nvPicPr>
        <p:blipFill>
          <a:blip r:embed="rId3"/>
          <a:srcRect b="21152"/>
          <a:stretch>
            <a:fillRect/>
          </a:stretch>
        </p:blipFill>
        <p:spPr>
          <a:xfrm>
            <a:off x="1295400" y="1524000"/>
            <a:ext cx="6401334" cy="434340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Trending Topics</a:t>
            </a:r>
          </a:p>
        </p:txBody>
      </p:sp>
      <p:pic>
        <p:nvPicPr>
          <p:cNvPr id="5" name="Content Placeholder 3" descr="Screen shot 2011-01-24 at 2.38.38 PM.png"/>
          <p:cNvPicPr>
            <a:picLocks noGrp="1" noChangeAspect="1"/>
          </p:cNvPicPr>
          <p:nvPr>
            <p:ph idx="1"/>
          </p:nvPr>
        </p:nvPicPr>
        <p:blipFill>
          <a:blip r:embed="rId3"/>
          <a:srcRect t="-59991" b="-59991"/>
          <a:stretch>
            <a:fillRect/>
          </a:stretch>
        </p:blipFill>
        <p:spPr>
          <a:xfrm>
            <a:off x="1135596" y="1447800"/>
            <a:ext cx="6789203" cy="3733800"/>
          </a:xfrm>
        </p:spPr>
      </p:pic>
      <p:sp>
        <p:nvSpPr>
          <p:cNvPr id="6" name="Rectangle 5"/>
          <p:cNvSpPr/>
          <p:nvPr/>
        </p:nvSpPr>
        <p:spPr>
          <a:xfrm>
            <a:off x="1524000" y="5181600"/>
            <a:ext cx="5867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Georgia" pitchFamily="18" charset="0"/>
              </a:rPr>
              <a:t>"most breaking" news stories from across the world; hottest emerging trends and topics of discussion on Twitter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Platform Independent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66800" y="1371600"/>
            <a:ext cx="7315200" cy="4038599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Georgia" pitchFamily="18" charset="0"/>
              </a:rPr>
              <a:t>Twitter messages, referred to as </a:t>
            </a:r>
            <a:r>
              <a:rPr lang="en-US" altLang="en-US" sz="2400" dirty="0">
                <a:latin typeface="Georgia" pitchFamily="18" charset="0"/>
              </a:rPr>
              <a:t>“</a:t>
            </a:r>
            <a:r>
              <a:rPr lang="en-US" sz="2400" dirty="0">
                <a:latin typeface="Georgia" pitchFamily="18" charset="0"/>
              </a:rPr>
              <a:t>tweets,</a:t>
            </a:r>
            <a:r>
              <a:rPr lang="en-US" altLang="en-US" sz="2400" dirty="0">
                <a:latin typeface="Georgia" pitchFamily="18" charset="0"/>
              </a:rPr>
              <a:t>” </a:t>
            </a:r>
            <a:r>
              <a:rPr lang="en-US" sz="2400" dirty="0">
                <a:latin typeface="Georgia" pitchFamily="18" charset="0"/>
              </a:rPr>
              <a:t>can be sent and received from multiple platforms:</a:t>
            </a:r>
          </a:p>
          <a:p>
            <a:pPr lvl="1"/>
            <a:r>
              <a:rPr lang="en-US" sz="2400" dirty="0">
                <a:latin typeface="Georgia" pitchFamily="18" charset="0"/>
              </a:rPr>
              <a:t>Web-based Twitter account</a:t>
            </a:r>
          </a:p>
          <a:p>
            <a:pPr lvl="1"/>
            <a:r>
              <a:rPr lang="en-US" sz="2400" dirty="0">
                <a:latin typeface="Georgia" pitchFamily="18" charset="0"/>
              </a:rPr>
              <a:t>Software client on any desktop or laptop </a:t>
            </a:r>
          </a:p>
          <a:p>
            <a:pPr lvl="1"/>
            <a:r>
              <a:rPr lang="en-US" sz="2400" dirty="0">
                <a:latin typeface="Georgia" pitchFamily="18" charset="0"/>
              </a:rPr>
              <a:t>Twitter app on smart phone</a:t>
            </a:r>
          </a:p>
          <a:p>
            <a:pPr lvl="1"/>
            <a:r>
              <a:rPr lang="en-US" sz="2400" dirty="0">
                <a:latin typeface="Georgia" pitchFamily="18" charset="0"/>
              </a:rPr>
              <a:t>Twitter app on tablet</a:t>
            </a:r>
          </a:p>
          <a:p>
            <a:pPr lvl="1"/>
            <a:r>
              <a:rPr lang="en-US" sz="2400" dirty="0">
                <a:latin typeface="Georgia" pitchFamily="18" charset="0"/>
              </a:rPr>
              <a:t>SMS from any phone</a:t>
            </a:r>
          </a:p>
          <a:p>
            <a:r>
              <a:rPr lang="en-US" sz="2400" dirty="0">
                <a:latin typeface="Georgia" pitchFamily="18" charset="0"/>
              </a:rPr>
              <a:t>The same Twitter account can be accessed from any of the above platforms!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The Web: Twitter.com</a:t>
            </a:r>
          </a:p>
        </p:txBody>
      </p:sp>
      <p:pic>
        <p:nvPicPr>
          <p:cNvPr id="5" name="Content Placeholder 5" descr="Screen shot 2011-01-24 at 3.11.15 PM.png"/>
          <p:cNvPicPr>
            <a:picLocks noGrp="1" noChangeAspect="1"/>
          </p:cNvPicPr>
          <p:nvPr>
            <p:ph idx="1"/>
          </p:nvPr>
        </p:nvPicPr>
        <p:blipFill>
          <a:blip r:embed="rId3"/>
          <a:srcRect l="-12418" r="-12418"/>
          <a:stretch>
            <a:fillRect/>
          </a:stretch>
        </p:blipFill>
        <p:spPr>
          <a:xfrm>
            <a:off x="381000" y="1524000"/>
            <a:ext cx="8229600" cy="4525963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Twitter App: Smart Phone</a:t>
            </a:r>
          </a:p>
        </p:txBody>
      </p:sp>
      <p:pic>
        <p:nvPicPr>
          <p:cNvPr id="5" name="Content Placeholder 5" descr="twitter-tweetie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9625" y="2133600"/>
            <a:ext cx="3778250" cy="377825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Brothers" charset="0"/>
              </a:rPr>
              <a:t>Election Coverage on Twitter</a:t>
            </a:r>
          </a:p>
        </p:txBody>
      </p:sp>
      <p:pic>
        <p:nvPicPr>
          <p:cNvPr id="35843" name="Content Placeholder 6" descr="Screen shot 2011-01-24 at 4.45.13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5094" r="-15094"/>
          <a:stretch>
            <a:fillRect/>
          </a:stretch>
        </p:blipFill>
        <p:spPr>
          <a:xfrm>
            <a:off x="-1350963" y="0"/>
            <a:ext cx="11895138" cy="6542088"/>
          </a:xfr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92875"/>
            <a:ext cx="2133600" cy="365125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D3356B5-6A76-41CC-9D18-FB03321795B0}" type="slidenum">
              <a:rPr lang="en-US" sz="1400">
                <a:solidFill>
                  <a:srgbClr val="BFBFBF"/>
                </a:solidFill>
              </a:rPr>
              <a:pPr/>
              <a:t>26</a:t>
            </a:fld>
            <a:endParaRPr lang="en-US" sz="1400" dirty="0">
              <a:solidFill>
                <a:srgbClr val="BFBFB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5844" name="TextBox 7"/>
          <p:cNvSpPr txBox="1">
            <a:spLocks noChangeArrowheads="1"/>
          </p:cNvSpPr>
          <p:nvPr/>
        </p:nvSpPr>
        <p:spPr bwMode="auto">
          <a:xfrm>
            <a:off x="0" y="6081713"/>
            <a:ext cx="9144000" cy="9223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>
                <a:latin typeface="Georgia" pitchFamily="18" charset="0"/>
              </a:rPr>
              <a:t>http://www.cnn.com/SPECIALS/2010/election.pulse</a:t>
            </a:r>
          </a:p>
          <a:p>
            <a:pPr algn="ctr"/>
            <a:endParaRPr lang="en-US" sz="1800" dirty="0"/>
          </a:p>
          <a:p>
            <a:pPr algn="ctr"/>
            <a:endParaRPr lang="en-US" sz="18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0" descr="Screen shot 2011-01-24 at 4.40.42 PM.png"/>
          <p:cNvPicPr>
            <a:picLocks noChangeAspect="1"/>
          </p:cNvPicPr>
          <p:nvPr/>
        </p:nvPicPr>
        <p:blipFill>
          <a:blip r:embed="rId2"/>
          <a:srcRect l="-11041" r="-11041"/>
          <a:stretch>
            <a:fillRect/>
          </a:stretch>
        </p:blipFill>
        <p:spPr>
          <a:xfrm>
            <a:off x="-1017588" y="0"/>
            <a:ext cx="11218863" cy="61706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" y="6248400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eorgia" pitchFamily="18" charset="0"/>
              </a:rPr>
              <a:t>http://www.newsweek.com/2009/06/25/a-twitter-timeline-of-the-iran-election.html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Brothers" charset="0"/>
              </a:rPr>
              <a:t>Haiti Earthquake</a:t>
            </a:r>
          </a:p>
        </p:txBody>
      </p:sp>
      <p:pic>
        <p:nvPicPr>
          <p:cNvPr id="37891" name="Content Placeholder 4" descr="Screen shot 2011-01-24 at 4.49.02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081" r="-5434"/>
          <a:stretch>
            <a:fillRect/>
          </a:stretch>
        </p:blipFill>
        <p:spPr>
          <a:xfrm>
            <a:off x="-107950" y="22225"/>
            <a:ext cx="9756775" cy="5365750"/>
          </a:xfr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92875"/>
            <a:ext cx="2133600" cy="365125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9E245C9-8FE2-489C-B115-29F701B9E317}" type="slidenum">
              <a:rPr lang="en-US" sz="1400">
                <a:solidFill>
                  <a:srgbClr val="BFBFBF"/>
                </a:solidFill>
              </a:rPr>
              <a:pPr/>
              <a:t>28</a:t>
            </a:fld>
            <a:endParaRPr lang="en-US" sz="1400" dirty="0">
              <a:solidFill>
                <a:srgbClr val="BFBFBF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7892" name="TextBox 5"/>
          <p:cNvSpPr txBox="1">
            <a:spLocks noChangeArrowheads="1"/>
          </p:cNvSpPr>
          <p:nvPr/>
        </p:nvSpPr>
        <p:spPr bwMode="auto">
          <a:xfrm>
            <a:off x="0" y="6081713"/>
            <a:ext cx="9144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>
                <a:latin typeface="Georgia" pitchFamily="18" charset="0"/>
              </a:rPr>
              <a:t>http://mashable.com/2010/01/12/haiti-earthquake-pictures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Following Others</a:t>
            </a:r>
          </a:p>
        </p:txBody>
      </p:sp>
      <p:pic>
        <p:nvPicPr>
          <p:cNvPr id="6" name="Picture 3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676400"/>
            <a:ext cx="349206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724400" y="1676400"/>
            <a:ext cx="3429000" cy="41148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>
                <a:latin typeface="Georgia" pitchFamily="18" charset="0"/>
              </a:rPr>
              <a:t>Following someone on Twitter means:</a:t>
            </a:r>
          </a:p>
          <a:p>
            <a:endParaRPr lang="en-US" dirty="0">
              <a:latin typeface="Georgia" pitchFamily="18" charset="0"/>
            </a:endParaRPr>
          </a:p>
          <a:p>
            <a:pPr>
              <a:buNone/>
            </a:pPr>
            <a:r>
              <a:rPr lang="en-US" dirty="0">
                <a:latin typeface="Georgia" pitchFamily="18" charset="0"/>
              </a:rPr>
              <a:t>a) you are subscribing to their Tweets as a Follower</a:t>
            </a:r>
          </a:p>
          <a:p>
            <a:endParaRPr lang="en-US" dirty="0">
              <a:latin typeface="Georgia" pitchFamily="18" charset="0"/>
            </a:endParaRPr>
          </a:p>
          <a:p>
            <a:pPr>
              <a:buNone/>
            </a:pPr>
            <a:r>
              <a:rPr lang="en-US" dirty="0">
                <a:latin typeface="Georgia" pitchFamily="18" charset="0"/>
              </a:rPr>
              <a:t>b) their updates will appear in your timeline</a:t>
            </a:r>
            <a:endParaRPr lang="en-US" dirty="0">
              <a:latin typeface="Georgia" pitchFamily="18" charset="0"/>
              <a:hlinkClick r:id="rId4"/>
            </a:endParaRPr>
          </a:p>
          <a:p>
            <a:endParaRPr lang="en-US" dirty="0">
              <a:latin typeface="Georgia" pitchFamily="18" charset="0"/>
            </a:endParaRPr>
          </a:p>
          <a:p>
            <a:pPr>
              <a:buNone/>
            </a:pPr>
            <a:r>
              <a:rPr lang="en-US" dirty="0">
                <a:latin typeface="Georgia" pitchFamily="18" charset="0"/>
              </a:rPr>
              <a:t>c) that person has permission to send you private Tweets, called direct messages</a:t>
            </a:r>
          </a:p>
          <a:p>
            <a:endParaRPr lang="en-US" dirty="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1143000" y="3048000"/>
            <a:ext cx="838200" cy="381000"/>
          </a:xfrm>
          <a:prstGeom prst="ellipse">
            <a:avLst/>
          </a:prstGeom>
          <a:noFill/>
          <a:ln w="57150">
            <a:solidFill>
              <a:srgbClr val="FFFF0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B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Facebook: What is it?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28800" y="1676400"/>
            <a:ext cx="6858000" cy="44497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eorgia" pitchFamily="18" charset="0"/>
              </a:rPr>
              <a:t>Social networking tool, allowing users to connect with each other online</a:t>
            </a:r>
          </a:p>
          <a:p>
            <a:r>
              <a:rPr lang="en-US" sz="2400" dirty="0">
                <a:latin typeface="Georgia" pitchFamily="18" charset="0"/>
              </a:rPr>
              <a:t>Allows individuals to create profiles that include almost anything they want to post</a:t>
            </a:r>
          </a:p>
          <a:p>
            <a:r>
              <a:rPr lang="en-US" sz="2400" dirty="0">
                <a:latin typeface="Georgia" pitchFamily="18" charset="0"/>
              </a:rPr>
              <a:t>Dynamically links users</a:t>
            </a:r>
            <a:r>
              <a:rPr lang="en-US" altLang="en-US" sz="2400" dirty="0">
                <a:latin typeface="Georgia" pitchFamily="18" charset="0"/>
              </a:rPr>
              <a:t>’</a:t>
            </a:r>
            <a:r>
              <a:rPr lang="en-US" sz="2400" dirty="0">
                <a:latin typeface="Georgia" pitchFamily="18" charset="0"/>
              </a:rPr>
              <a:t> information to others with similar information</a:t>
            </a:r>
          </a:p>
          <a:p>
            <a:r>
              <a:rPr lang="en-US" sz="2400" dirty="0">
                <a:latin typeface="Georgia" pitchFamily="18" charset="0"/>
              </a:rPr>
              <a:t>Allows for easy, spontaneous networking accessible online or on mobile devices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Followers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447800"/>
            <a:ext cx="8153400" cy="4034735"/>
          </a:xfrm>
        </p:spPr>
      </p:pic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6324600" y="2819400"/>
            <a:ext cx="838200" cy="512763"/>
          </a:xfrm>
          <a:prstGeom prst="ellipse">
            <a:avLst/>
          </a:prstGeom>
          <a:noFill/>
          <a:ln w="57150">
            <a:solidFill>
              <a:srgbClr val="FFFF0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95600" y="5791200"/>
            <a:ext cx="3581400" cy="381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eorgia" pitchFamily="18" charset="0"/>
              </a:rPr>
              <a:t>People who receive your tweets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Anatomy of a Tweet</a:t>
            </a:r>
          </a:p>
        </p:txBody>
      </p:sp>
      <p:pic>
        <p:nvPicPr>
          <p:cNvPr id="5" name="Content Placeholder 3" descr="Screen shot 2011-01-24 at 4.54.33 PM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79750" y="2133600"/>
            <a:ext cx="4318000" cy="3778250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Hashtag (#)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295400" y="1524000"/>
            <a:ext cx="6477000" cy="2240691"/>
          </a:xfrm>
        </p:spPr>
      </p:pic>
      <p:sp>
        <p:nvSpPr>
          <p:cNvPr id="6" name="Rectangle 5"/>
          <p:cNvSpPr/>
          <p:nvPr/>
        </p:nvSpPr>
        <p:spPr>
          <a:xfrm>
            <a:off x="1447800" y="4343400"/>
            <a:ext cx="6172200" cy="1600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Georgia" pitchFamily="18" charset="0"/>
              </a:rPr>
              <a:t>The # symbol, called a hashtag, is used to mark keywords or topics in a Tweet. It was created organically by Twitter users as a way to categorize messages</a:t>
            </a:r>
            <a:r>
              <a:rPr lang="en-US" dirty="0"/>
              <a:t>.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1371600" y="2286000"/>
            <a:ext cx="1143000" cy="609600"/>
          </a:xfrm>
          <a:prstGeom prst="ellipse">
            <a:avLst/>
          </a:prstGeom>
          <a:noFill/>
          <a:ln w="57150">
            <a:solidFill>
              <a:srgbClr val="FFFF0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rothers" charset="0"/>
              </a:rPr>
              <a:t>@Mention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00200"/>
            <a:ext cx="660797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371600" y="4648200"/>
            <a:ext cx="6172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Georgia" pitchFamily="18" charset="0"/>
              </a:rPr>
              <a:t>Any Twitter update that contains @username anywhere in the body of the Tweet. (Yes, this means that replies are also considered mentions).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2286000" y="2362200"/>
            <a:ext cx="1371600" cy="685800"/>
          </a:xfrm>
          <a:prstGeom prst="ellipse">
            <a:avLst/>
          </a:prstGeom>
          <a:noFill/>
          <a:ln w="57150">
            <a:solidFill>
              <a:srgbClr val="FFFF0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@Reply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00200"/>
            <a:ext cx="6553200" cy="2603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057400" y="4876800"/>
            <a:ext cx="5181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Georgia" pitchFamily="18" charset="0"/>
              </a:rPr>
              <a:t>Public reply to another Twitter user, always beginning with @username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Retweet (RT)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02805" y="1371600"/>
            <a:ext cx="6664268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143000" y="5105400"/>
            <a:ext cx="670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eorgia" pitchFamily="18" charset="0"/>
              </a:rPr>
              <a:t>Tweet that is reposted to your followers, either by clicking the </a:t>
            </a:r>
            <a:r>
              <a:rPr lang="en-US" altLang="en-US" dirty="0">
                <a:latin typeface="Georgia" pitchFamily="18" charset="0"/>
              </a:rPr>
              <a:t>“</a:t>
            </a:r>
            <a:r>
              <a:rPr lang="en-US" altLang="ja-JP" dirty="0">
                <a:latin typeface="Georgia" pitchFamily="18" charset="0"/>
              </a:rPr>
              <a:t>Retweet</a:t>
            </a:r>
            <a:r>
              <a:rPr lang="en-US" altLang="en-US" dirty="0">
                <a:latin typeface="Georgia" pitchFamily="18" charset="0"/>
              </a:rPr>
              <a:t>”</a:t>
            </a:r>
            <a:r>
              <a:rPr lang="en-US" altLang="ja-JP" dirty="0">
                <a:latin typeface="Georgia" pitchFamily="18" charset="0"/>
              </a:rPr>
              <a:t> link on the Twitter website or by beginning a tweet with RT @username</a:t>
            </a:r>
            <a:endParaRPr lang="en-US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Direct Message (D)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676400"/>
            <a:ext cx="6450794" cy="2958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371600" y="5105400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eorgia" pitchFamily="18" charset="0"/>
              </a:rPr>
              <a:t>Private message sent via Twitter to one of your followers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Favorites</a:t>
            </a:r>
          </a:p>
        </p:txBody>
      </p:sp>
      <p:pic>
        <p:nvPicPr>
          <p:cNvPr id="5" name="Content Placeholder 5" descr="Screen shot 2011-01-24 at 5.05.06 PM.png"/>
          <p:cNvPicPr>
            <a:picLocks noGrp="1" noChangeAspect="1"/>
          </p:cNvPicPr>
          <p:nvPr>
            <p:ph idx="1"/>
          </p:nvPr>
        </p:nvPicPr>
        <p:blipFill>
          <a:blip r:embed="rId3"/>
          <a:srcRect t="11159" b="11159"/>
          <a:stretch>
            <a:fillRect/>
          </a:stretch>
        </p:blipFill>
        <p:spPr>
          <a:xfrm>
            <a:off x="1371600" y="1295400"/>
            <a:ext cx="6373690" cy="3505200"/>
          </a:xfrm>
        </p:spPr>
      </p:pic>
      <p:sp>
        <p:nvSpPr>
          <p:cNvPr id="6" name="Rectangle 5"/>
          <p:cNvSpPr/>
          <p:nvPr/>
        </p:nvSpPr>
        <p:spPr>
          <a:xfrm>
            <a:off x="1295400" y="5105400"/>
            <a:ext cx="632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eorgia" pitchFamily="18" charset="0"/>
              </a:rPr>
              <a:t>Favorites, represented by a small star icon next to a Tweet, are most commonly used when users like a Tweet and wish to save it for later.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witter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Lists</a:t>
            </a:r>
          </a:p>
        </p:txBody>
      </p:sp>
      <p:pic>
        <p:nvPicPr>
          <p:cNvPr id="8" name="Content Placeholder 3" descr="Screen shot 2011-01-24 at 3.17.35 PM.png"/>
          <p:cNvPicPr>
            <a:picLocks noGrp="1" noChangeAspect="1"/>
          </p:cNvPicPr>
          <p:nvPr>
            <p:ph idx="1"/>
          </p:nvPr>
        </p:nvPicPr>
        <p:blipFill>
          <a:blip r:embed="rId3"/>
          <a:srcRect l="-8243" r="-8243"/>
          <a:stretch>
            <a:fillRect/>
          </a:stretch>
        </p:blipFill>
        <p:spPr>
          <a:xfrm>
            <a:off x="734312" y="1600201"/>
            <a:ext cx="7620532" cy="4190999"/>
          </a:xfrm>
        </p:spPr>
      </p:pic>
      <p:sp>
        <p:nvSpPr>
          <p:cNvPr id="9" name="Rectangle 8"/>
          <p:cNvSpPr/>
          <p:nvPr/>
        </p:nvSpPr>
        <p:spPr>
          <a:xfrm>
            <a:off x="3200400" y="6019800"/>
            <a:ext cx="2767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eorgia" pitchFamily="18" charset="0"/>
              </a:rPr>
              <a:t>Collections of other users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Tweet Photo</a:t>
            </a:r>
          </a:p>
        </p:txBody>
      </p:sp>
      <p:pic>
        <p:nvPicPr>
          <p:cNvPr id="5" name="Content Placeholder 3" descr="Screen Shot 2011-11-16 at 4.43.40 PM.png"/>
          <p:cNvPicPr>
            <a:picLocks noGrp="1" noChangeAspect="1"/>
          </p:cNvPicPr>
          <p:nvPr>
            <p:ph idx="1"/>
          </p:nvPr>
        </p:nvPicPr>
        <p:blipFill>
          <a:blip r:embed="rId3"/>
          <a:srcRect t="12289" b="12289"/>
          <a:stretch>
            <a:fillRect/>
          </a:stretch>
        </p:blipFill>
        <p:spPr>
          <a:xfrm>
            <a:off x="1219200" y="1524000"/>
            <a:ext cx="6561925" cy="3888606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B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954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Optimized for Mobile Platforms</a:t>
            </a:r>
          </a:p>
        </p:txBody>
      </p:sp>
      <p:pic>
        <p:nvPicPr>
          <p:cNvPr id="7" name="Content Placeholder 8" descr="Screen shot 2010-03-29 at 3.59.15 PM.png"/>
          <p:cNvPicPr>
            <a:picLocks noGrp="1" noChangeAspect="1"/>
          </p:cNvPicPr>
          <p:nvPr>
            <p:ph idx="1"/>
          </p:nvPr>
        </p:nvPicPr>
        <p:blipFill>
          <a:blip r:embed="rId3"/>
          <a:srcRect l="-119093" r="-119093"/>
          <a:stretch>
            <a:fillRect/>
          </a:stretch>
        </p:blipFill>
        <p:spPr>
          <a:xfrm>
            <a:off x="-1828800" y="2133600"/>
            <a:ext cx="8229600" cy="4525963"/>
          </a:xfrm>
        </p:spPr>
      </p:pic>
      <p:pic>
        <p:nvPicPr>
          <p:cNvPr id="8" name="Picture 7" descr="Screen shot 2010-03-31 at 3.32.50 PM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9000" y="1524000"/>
            <a:ext cx="5588000" cy="433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Twitter Help Center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/>
          <a:srcRect l="9" r="9"/>
          <a:stretch>
            <a:fillRect/>
          </a:stretch>
        </p:blipFill>
        <p:spPr>
          <a:xfrm>
            <a:off x="1198804" y="1447800"/>
            <a:ext cx="6600192" cy="381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5400" y="5562600"/>
            <a:ext cx="2222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eorgia" pitchFamily="18" charset="0"/>
              </a:rPr>
              <a:t>support.twitter.com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 dirty="0"/>
              <a:t>Social Media: </a:t>
            </a:r>
            <a:br>
              <a:rPr lang="en-US" sz="4000" dirty="0"/>
            </a:br>
            <a:r>
              <a:rPr lang="en-US" sz="4000" dirty="0"/>
              <a:t>Differentiating  Your Unique Brand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you are in a mid-size or larger company, your company probably has an integrated marketing social media business plan, but YOU are also your own brand</a:t>
            </a:r>
          </a:p>
          <a:p>
            <a:r>
              <a:rPr lang="en-US"/>
              <a:t>How can you most effectively utilize social media in your life?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4098DC-CC7F-472F-B510-55B5C88DA1A8}" type="slidenum">
              <a:rPr lang="en-US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Enhance Social Media with Cross Links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92500"/>
          </a:bodyPr>
          <a:lstStyle/>
          <a:p>
            <a:r>
              <a:rPr lang="en-US" sz="3000"/>
              <a:t>Helps contacts, customers and potential clients find you and keep you as a source for information</a:t>
            </a:r>
          </a:p>
          <a:p>
            <a:r>
              <a:rPr lang="en-US" sz="3000"/>
              <a:t>Tells search engines (like Google or Bing) that your social profiles are all related –\</a:t>
            </a:r>
          </a:p>
          <a:p>
            <a:pPr lvl="1"/>
            <a:r>
              <a:rPr lang="en-US" sz="2600"/>
              <a:t> pre-emptively occupies Google Page 1, making it more difficult for negative press to float to top</a:t>
            </a:r>
          </a:p>
          <a:p>
            <a:r>
              <a:rPr lang="en-US" sz="3000"/>
              <a:t>Syndicates content—</a:t>
            </a:r>
          </a:p>
          <a:p>
            <a:pPr lvl="1"/>
            <a:r>
              <a:rPr lang="en-US" sz="2600"/>
              <a:t>Reduces the need to create new content for every site daily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41D4E8-C8A8-473B-B9EE-CEB132F210ED}" type="slidenum">
              <a:rPr lang="en-US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/>
              <a:t>Tips to Enhance Social Media Platforms</a:t>
            </a:r>
          </a:p>
        </p:txBody>
      </p:sp>
      <p:sp>
        <p:nvSpPr>
          <p:cNvPr id="31747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2700"/>
              <a:t>If utilizing Facebook for professional reasons, best to create two accounts –one linked with professional, and one personal and private</a:t>
            </a:r>
          </a:p>
          <a:p>
            <a:pPr>
              <a:lnSpc>
                <a:spcPct val="80000"/>
              </a:lnSpc>
            </a:pPr>
            <a:endParaRPr lang="en-US" sz="2700"/>
          </a:p>
          <a:p>
            <a:pPr>
              <a:lnSpc>
                <a:spcPct val="80000"/>
              </a:lnSpc>
            </a:pPr>
            <a:r>
              <a:rPr lang="en-US" sz="2700"/>
              <a:t>Can cross link: eg social media icons on website, blogs that link to LI, Facebook, Twitter, LinkedIn can integrate Twitter feed</a:t>
            </a:r>
          </a:p>
          <a:p>
            <a:pPr>
              <a:lnSpc>
                <a:spcPct val="80000"/>
              </a:lnSpc>
            </a:pPr>
            <a:endParaRPr lang="en-US" sz="2700"/>
          </a:p>
          <a:p>
            <a:pPr>
              <a:lnSpc>
                <a:spcPct val="80000"/>
              </a:lnSpc>
            </a:pPr>
            <a:r>
              <a:rPr lang="en-US" sz="2700"/>
              <a:t>Participate in conversations about your industry, can set up reminders via free tools to flag keywords (industry, competitor names) –Hootsuite, GoogleAlerts, TweetDeck, Socialmention.com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5B343-8E0C-4206-AF1A-86506ADC7892}" type="slidenum">
              <a:rPr lang="en-US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Integrating Social Media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Choose the platforms that will enhance your business initiative</a:t>
            </a:r>
          </a:p>
          <a:p>
            <a:pPr lvl="1"/>
            <a:r>
              <a:rPr lang="en-US" sz="2000"/>
              <a:t>you don’t need to join every site, and it’s useless to join if you aren’t interacting. </a:t>
            </a:r>
          </a:p>
          <a:p>
            <a:r>
              <a:rPr lang="en-US"/>
              <a:t>Understand the site’s culture and/or rules</a:t>
            </a:r>
          </a:p>
          <a:p>
            <a:pPr lvl="1"/>
            <a:r>
              <a:rPr lang="en-US" sz="2000"/>
              <a:t>sometimes unspoken </a:t>
            </a:r>
          </a:p>
          <a:p>
            <a:r>
              <a:rPr lang="en-US"/>
              <a:t>Stay relevant and top of mind</a:t>
            </a:r>
          </a:p>
          <a:p>
            <a:pPr lvl="1"/>
            <a:r>
              <a:rPr lang="en-US" sz="2000"/>
              <a:t>Follow through on commitments</a:t>
            </a:r>
          </a:p>
          <a:p>
            <a:pPr lvl="1"/>
            <a:r>
              <a:rPr lang="en-US" sz="2000"/>
              <a:t>Thank others for helping you</a:t>
            </a:r>
          </a:p>
          <a:p>
            <a:pPr lvl="1"/>
            <a:r>
              <a:rPr lang="en-US" sz="2000"/>
              <a:t>Do what you say you will, and thank others for helping you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DAD2-32EE-450E-A7DC-FE855A6FE1E1}" type="slidenum">
              <a:rPr lang="en-US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social networkers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• Alpha Socialisers – (a minority) people who used sites in intense short bursts to flirt,meet new people, and be entertained.</a:t>
            </a:r>
          </a:p>
          <a:p>
            <a:pPr>
              <a:buFontTx/>
              <a:buNone/>
            </a:pPr>
            <a:r>
              <a:rPr lang="en-US"/>
              <a:t>• Attention Seekers – (some) people who craved attention and comments from others,often by posting photos and customising their profiles.</a:t>
            </a:r>
          </a:p>
          <a:p>
            <a:pPr>
              <a:buFontTx/>
              <a:buNone/>
            </a:pPr>
            <a:r>
              <a:rPr lang="en-US"/>
              <a:t>• Followers – (many) people who joined sites to keep up with what their peers were doing.</a:t>
            </a:r>
          </a:p>
          <a:p>
            <a:pPr>
              <a:buFontTx/>
              <a:buNone/>
            </a:pP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social networkers</a:t>
            </a:r>
            <a:r>
              <a:rPr lang="en-US" sz="2000"/>
              <a:t>(conti.)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Faithfuls – (many) people who typically used social networking sites to rekindle old friendships, often from school or university.</a:t>
            </a:r>
          </a:p>
          <a:p>
            <a:pPr>
              <a:buFontTx/>
              <a:buNone/>
            </a:pPr>
            <a:r>
              <a:rPr lang="en-US"/>
              <a:t>• Functionals – (a minority) people who tended to be single-minded in using sites for a particular purpose. </a:t>
            </a:r>
          </a:p>
          <a:p>
            <a:pPr>
              <a:buFontTx/>
              <a:buNone/>
            </a:pPr>
            <a:r>
              <a:rPr lang="en-US" i="1"/>
              <a:t>Source: Ofcom Social Networking Sites research, September-October 2007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munishminia\Desktop\PI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600200"/>
            <a:ext cx="8763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Privacy concerns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676400"/>
            <a:ext cx="8763000" cy="4572000"/>
          </a:xfrm>
        </p:spPr>
        <p:txBody>
          <a:bodyPr/>
          <a:lstStyle/>
          <a:p>
            <a:r>
              <a:rPr lang="en-US" sz="2800"/>
              <a:t>Social networking sites provide privacy options but users are generally unaware or tend to ignore such concerns</a:t>
            </a:r>
          </a:p>
          <a:p>
            <a:r>
              <a:rPr lang="en-US" sz="2800"/>
              <a:t>Stalkers, terrorists, ill-doers, con-artists could benefit from such issues</a:t>
            </a:r>
          </a:p>
          <a:p>
            <a:r>
              <a:rPr lang="en-US" sz="2800"/>
              <a:t>Recent scandals-England :MI-6’s director’s wife puts up photos of family on facebook.</a:t>
            </a:r>
          </a:p>
          <a:p>
            <a:r>
              <a:rPr lang="en-US" sz="2800"/>
              <a:t>Facebook’s controversial decision to make visible relationship actions to entire social group</a:t>
            </a:r>
          </a:p>
          <a:p>
            <a:endParaRPr lang="en-US" sz="2800"/>
          </a:p>
          <a:p>
            <a:endParaRPr lang="en-US" sz="2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Security issues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676400"/>
            <a:ext cx="8534400" cy="4572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/>
              <a:t>Recent malware exploiting social networks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/>
              <a:t>Malicious Banner ads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/>
              <a:t>Adware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/>
              <a:t>Phishing attacks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/>
              <a:t>Customizable scripts</a:t>
            </a:r>
          </a:p>
          <a:p>
            <a:pPr marL="609600" indent="-609600" fontAlgn="auto">
              <a:spcAft>
                <a:spcPts val="0"/>
              </a:spcAft>
              <a:buFontTx/>
              <a:buNone/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B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       Native Apps for Mobile Devices</a:t>
            </a:r>
          </a:p>
        </p:txBody>
      </p:sp>
      <p:pic>
        <p:nvPicPr>
          <p:cNvPr id="5" name="Picture 7" descr="mytouch-facebook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19200" y="3352800"/>
            <a:ext cx="3218826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iPhone FB app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8600" y="1600200"/>
            <a:ext cx="2265363" cy="421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ckberry-facebook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48400" y="2743200"/>
            <a:ext cx="307022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Social and Psychological issues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000"/>
              <a:t>Increasing relationships but decreasing intimacy</a:t>
            </a:r>
          </a:p>
        </p:txBody>
      </p:sp>
      <p:pic>
        <p:nvPicPr>
          <p:cNvPr id="38916" name="Picture 2" descr="C:\Users\munishminia\Desktop\Pic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286000"/>
            <a:ext cx="6370638" cy="454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B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Profiles</a:t>
            </a:r>
          </a:p>
        </p:txBody>
      </p:sp>
      <p:pic>
        <p:nvPicPr>
          <p:cNvPr id="5" name="Content Placeholder 11" descr="Screen shot 2010-03-31 at 10.40.49 AM.png"/>
          <p:cNvPicPr>
            <a:picLocks noGrp="1" noChangeAspect="1"/>
          </p:cNvPicPr>
          <p:nvPr>
            <p:ph idx="1"/>
          </p:nvPr>
        </p:nvPicPr>
        <p:blipFill>
          <a:blip r:embed="rId3"/>
          <a:srcRect l="-13812" r="-13812"/>
          <a:stretch>
            <a:fillRect/>
          </a:stretch>
        </p:blipFill>
        <p:spPr>
          <a:xfrm>
            <a:off x="914400" y="1295400"/>
            <a:ext cx="8229600" cy="452596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B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News Feed</a:t>
            </a:r>
          </a:p>
        </p:txBody>
      </p:sp>
      <p:pic>
        <p:nvPicPr>
          <p:cNvPr id="5" name="Content Placeholder 3" descr="Screen shot 2010-03-31 at 10.39.51 AM.png"/>
          <p:cNvPicPr>
            <a:picLocks noGrp="1" noChangeAspect="1"/>
          </p:cNvPicPr>
          <p:nvPr>
            <p:ph idx="1"/>
          </p:nvPr>
        </p:nvPicPr>
        <p:blipFill>
          <a:blip r:embed="rId3"/>
          <a:srcRect l="-11906" r="-11906"/>
          <a:stretch>
            <a:fillRect/>
          </a:stretch>
        </p:blipFill>
        <p:spPr>
          <a:xfrm>
            <a:off x="1143000" y="1295400"/>
            <a:ext cx="8229600" cy="4525963"/>
          </a:xfr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6600" y="2057400"/>
            <a:ext cx="3459162" cy="42291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B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Wall</a:t>
            </a:r>
          </a:p>
        </p:txBody>
      </p:sp>
      <p:pic>
        <p:nvPicPr>
          <p:cNvPr id="5" name="Content Placeholder 3" descr="Screen shot 2010-03-31 at 3.08.55 PM.png"/>
          <p:cNvPicPr>
            <a:picLocks noGrp="1" noChangeAspect="1"/>
          </p:cNvPicPr>
          <p:nvPr>
            <p:ph idx="1"/>
          </p:nvPr>
        </p:nvPicPr>
        <p:blipFill>
          <a:blip r:embed="rId3"/>
          <a:srcRect l="-562" r="-562"/>
          <a:stretch>
            <a:fillRect/>
          </a:stretch>
        </p:blipFill>
        <p:spPr>
          <a:xfrm>
            <a:off x="1752600" y="1295400"/>
            <a:ext cx="7204868" cy="39624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B 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eorgia" pitchFamily="18" charset="0"/>
              </a:rPr>
              <a:t>Groups</a:t>
            </a:r>
          </a:p>
        </p:txBody>
      </p:sp>
      <p:pic>
        <p:nvPicPr>
          <p:cNvPr id="5" name="Picture 5" descr="Screen shot 2010-03-31 at 3.14.23 PM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219200"/>
            <a:ext cx="682043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312</TotalTime>
  <Words>1089</Words>
  <Application>Microsoft Office PowerPoint</Application>
  <PresentationFormat>On-screen Show (4:3)</PresentationFormat>
  <Paragraphs>163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メイリオ</vt:lpstr>
      <vt:lpstr>Arial</vt:lpstr>
      <vt:lpstr>Brothers</vt:lpstr>
      <vt:lpstr>Calibri</vt:lpstr>
      <vt:lpstr>Century Gothic</vt:lpstr>
      <vt:lpstr>Georgia</vt:lpstr>
      <vt:lpstr>Tahoma</vt:lpstr>
      <vt:lpstr>Wingdings 3</vt:lpstr>
      <vt:lpstr>Wisp</vt:lpstr>
      <vt:lpstr>Lecture 12 Social Media and its Impacts on Society (continued)</vt:lpstr>
      <vt:lpstr>Facebook</vt:lpstr>
      <vt:lpstr>Facebook: What is it?</vt:lpstr>
      <vt:lpstr>Optimized for Mobile Platforms</vt:lpstr>
      <vt:lpstr>       Native Apps for Mobile Devices</vt:lpstr>
      <vt:lpstr>Profiles</vt:lpstr>
      <vt:lpstr>News Feed</vt:lpstr>
      <vt:lpstr>Wall</vt:lpstr>
      <vt:lpstr>Groups</vt:lpstr>
      <vt:lpstr>Personal Pages</vt:lpstr>
      <vt:lpstr>Organization Pages</vt:lpstr>
      <vt:lpstr>Events</vt:lpstr>
      <vt:lpstr>Groups vs. Pages</vt:lpstr>
      <vt:lpstr>Fans vs. Friends</vt:lpstr>
      <vt:lpstr>Create a Page</vt:lpstr>
      <vt:lpstr>Create a Group</vt:lpstr>
      <vt:lpstr>Create an Event</vt:lpstr>
      <vt:lpstr>Facebook Help Center</vt:lpstr>
      <vt:lpstr>Twitter</vt:lpstr>
      <vt:lpstr>Twitter Described</vt:lpstr>
      <vt:lpstr>Twitter Search</vt:lpstr>
      <vt:lpstr>Trending Topics</vt:lpstr>
      <vt:lpstr>Platform Independent</vt:lpstr>
      <vt:lpstr>The Web: Twitter.com</vt:lpstr>
      <vt:lpstr>Twitter App: Smart Phone</vt:lpstr>
      <vt:lpstr>Election Coverage on Twitter</vt:lpstr>
      <vt:lpstr>PowerPoint Presentation</vt:lpstr>
      <vt:lpstr>Haiti Earthquake</vt:lpstr>
      <vt:lpstr>Following Others</vt:lpstr>
      <vt:lpstr>Followers</vt:lpstr>
      <vt:lpstr>Anatomy of a Tweet</vt:lpstr>
      <vt:lpstr>Hashtag (#)</vt:lpstr>
      <vt:lpstr>@Mention</vt:lpstr>
      <vt:lpstr>@Reply</vt:lpstr>
      <vt:lpstr>Retweet (RT)</vt:lpstr>
      <vt:lpstr>Direct Message (D)</vt:lpstr>
      <vt:lpstr>Favorites</vt:lpstr>
      <vt:lpstr>Lists</vt:lpstr>
      <vt:lpstr>Tweet Photo</vt:lpstr>
      <vt:lpstr>Twitter Help Center</vt:lpstr>
      <vt:lpstr>Social Media:  Differentiating  Your Unique Brand</vt:lpstr>
      <vt:lpstr>Enhance Social Media with Cross Links</vt:lpstr>
      <vt:lpstr>Tips to Enhance Social Media Platforms</vt:lpstr>
      <vt:lpstr>Integrating Social Media</vt:lpstr>
      <vt:lpstr>Types of social networkers</vt:lpstr>
      <vt:lpstr>Types of social networkers(conti.)</vt:lpstr>
      <vt:lpstr>PowerPoint Presentation</vt:lpstr>
      <vt:lpstr>Privacy concerns</vt:lpstr>
      <vt:lpstr>Security issues</vt:lpstr>
      <vt:lpstr>Social and Psychological issues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 Social Media and its Impacts on Society (continued)</dc:title>
  <dc:creator>vcomsats</dc:creator>
  <cp:lastModifiedBy>samavia kanwal</cp:lastModifiedBy>
  <cp:revision>7</cp:revision>
  <dcterms:created xsi:type="dcterms:W3CDTF">2013-12-03T11:44:05Z</dcterms:created>
  <dcterms:modified xsi:type="dcterms:W3CDTF">2017-04-24T19:24:22Z</dcterms:modified>
</cp:coreProperties>
</file>